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58" r:id="rId3"/>
    <p:sldId id="257" r:id="rId4"/>
    <p:sldId id="259" r:id="rId5"/>
    <p:sldId id="260" r:id="rId6"/>
    <p:sldId id="262" r:id="rId7"/>
    <p:sldId id="274" r:id="rId8"/>
    <p:sldId id="263" r:id="rId9"/>
    <p:sldId id="276" r:id="rId10"/>
    <p:sldId id="269" r:id="rId11"/>
    <p:sldId id="275" r:id="rId12"/>
    <p:sldId id="265" r:id="rId13"/>
    <p:sldId id="267" r:id="rId14"/>
    <p:sldId id="266" r:id="rId15"/>
    <p:sldId id="268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8"/>
    <p:restoredTop sz="96197"/>
  </p:normalViewPr>
  <p:slideViewPr>
    <p:cSldViewPr snapToGrid="0">
      <p:cViewPr varScale="1">
        <p:scale>
          <a:sx n="85" d="100"/>
          <a:sy n="85" d="100"/>
        </p:scale>
        <p:origin x="19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6260C-7D08-FA62-EA72-804D67133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E0756-5F17-579B-B14A-99C05DEDE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AB3B9-9305-9733-F3BD-F400FC99A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1BAFD-8383-4C62-6D0C-027C27DE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A2EFF-ABE6-373E-A246-B1DABAA41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287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9A5A9-54E4-5917-1F2C-193393D98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A69A2A-7DBB-5306-E508-44D2578323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A6C9F-A0F2-48C8-DD1C-4BD2CB910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0A3C2A-8FAE-A076-A731-9F810782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F8F35-0F84-4D0F-297E-DC4F4E886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6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230E5A-AA63-EBA4-5A8A-170C9B86B4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72C7A0-2796-F664-79D5-B774F10AB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D134C-DA38-5D11-4E13-325302081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EF028-71B4-EAFD-663D-A774F4BB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A4C13-6CAF-5E27-90FC-A920093B3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5EB3C-38BD-8427-9641-1DF831C01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81446-44E9-A35D-0E22-C92B30CB0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0DD5E-4F49-6BA7-B989-CAA03AB00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2B7F1-74E8-2A86-5E09-CD92BD7BD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8E45C-93B6-1A37-FD6D-1B2B4A9C1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277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557BA-4273-5D50-93EB-0FC48CF6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4352A-FE9C-FB96-F44E-00A34C5F1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C7CD7D-88B9-B0EF-9D20-43E5D8ED0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14C95-101A-7D8E-3A2C-FF47F86DF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D4444-7820-C117-185C-720B96464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3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C1EBC-771A-EB68-747B-6A92D6C26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5BEE4-309D-4707-2F19-2B193D42A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BC5FC4-2922-6F64-2FFB-359867FF1B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AB6C13-5E2E-C9E8-BC13-EEB9C2A9B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45D0E-0826-A8D9-0A7D-3AD69D17A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3DE7CC-D6F4-9F91-7753-6F2B5DFB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0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9FFDD-C5B5-BB59-44C1-9D3077D60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E926F-BFB4-63BB-80D5-F3DD04509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FA9FE-A123-DE68-4A93-9E2620A8E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3AC46-D209-1444-76C7-760AC3594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49252F-5EF6-4F77-B85E-4EB0182D6F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ABA6A7-DBBE-5351-FB79-CC69DA7F7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BA86E-6724-DABB-95CD-1C4A34198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13F021-B241-EAD3-79AA-3030BA13A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35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6F305-6088-5848-4B8C-A307EE937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91A56-39A8-14DE-48BC-24CA9FEF0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DA66DB-A874-AE63-C005-7896B46CB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A31A83-8217-D50A-F220-9E91B00E5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85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85B094-1150-9C1B-E363-1FFFA3DA9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6BB0BB-93BF-8E18-1F9F-0FBF433A6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A139F-A4BC-263C-68AC-841D18657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5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99032-0759-C897-53CF-CAD2784AC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B59D5-31FD-4CA3-3011-031564A30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3AAF8-F842-1688-BF53-0A839BAAF7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5F1607-FB80-2828-D785-50FDB812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F8244-6660-5A6D-8985-73578E13E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04DDE2-DCB3-F0D5-A117-0ECC27947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93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EB1D2-BC0F-2DA1-3F53-AC56EC60A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0B8491-BBB5-5962-D344-51A323C891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4D039E-35D2-C6C0-53DB-BC1BC8342D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52C68-C912-363B-D220-FF3D1E8D7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66D1-D8C4-0442-8BC7-B1625FE4B9A0}" type="datetimeFigureOut">
              <a:rPr lang="en-US" smtClean="0"/>
              <a:t>6/15/24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76248-3B7A-5148-81A9-9B6D8FEAE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08E925-9C4C-375D-AC67-EE89FEBEC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D443-BEB0-174D-A3E5-FAB72217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2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2B73AA-58C2-C490-3AD2-40E74F93D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4C085-0A27-9CA6-6E5F-486F44C40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535ED-550A-C770-EC59-59B2F8E0BB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B3166D1-D8C4-0442-8BC7-B1625FE4B9A0}" type="datetimeFigureOut">
              <a:rPr lang="en-US" smtClean="0"/>
              <a:pPr/>
              <a:t>6/15/24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3D5B0-2DD5-5122-A17A-DC243BA778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F13AB6-1358-877D-7A0C-33E1534C6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8D1D443-BEB0-174D-A3E5-FAB7221787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20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Description automatically generated with medium confidence">
            <a:extLst>
              <a:ext uri="{FF2B5EF4-FFF2-40B4-BE49-F238E27FC236}">
                <a16:creationId xmlns:a16="http://schemas.microsoft.com/office/drawing/2014/main" id="{C8FEC116-2565-6598-036A-1A407F2FE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407511" cy="4017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DB439D-6D5D-69AE-E3C9-8B50C525A2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27" y="2970306"/>
            <a:ext cx="9144000" cy="2387600"/>
          </a:xfrm>
        </p:spPr>
        <p:txBody>
          <a:bodyPr/>
          <a:lstStyle/>
          <a:p>
            <a:r>
              <a:rPr lang="en-US" dirty="0"/>
              <a:t>Pipettes and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2018250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43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Detailed Protocol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8C7A55-8389-C035-3B82-5B1A4F4180FC}"/>
              </a:ext>
            </a:extLst>
          </p:cNvPr>
          <p:cNvSpPr txBox="1"/>
          <p:nvPr/>
        </p:nvSpPr>
        <p:spPr>
          <a:xfrm>
            <a:off x="160649" y="1338996"/>
            <a:ext cx="1187070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a single colony, start two separate 5 mL cultures of receiver and sender cells in minimal media with the appropriate antibiotic for plasmid selection and maintenance. Allow to grow overnight at 30°C with shaking at 250 rpm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 1.5% agarose plates containing the appropriate antibiotic for plasmid selection and maintenance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next day, take an absorbance measurement at a wavelength of 600 nm to confirm healthy growth and to normalize cell density across samples.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Wash 1 mL aliquots of the receiver by pelleting at 6000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rcf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5 minutes, discarding the supernatant, and resuspending the pellet with fresh minimal media. Repeat for a total of three washes.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Dilute the sender cells to an OD</a:t>
            </a:r>
            <a:r>
              <a:rPr lang="en-US" sz="18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0.15 in 3 mL of 0.7% agarose and plate evenly onto the agarose plate.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each experimental condition, in this case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unuinduced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induced sender cells, wash 1 mL aliquots of the sender cells at an OD</a:t>
            </a:r>
            <a:r>
              <a:rPr lang="en-US" sz="18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0.3 by pelleting at 6000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rcf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5 minutes, discarding the supernatant, and resuspending the pellet with fresh minimal media. Repeat for a total of three washes.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the final wash, resuspend the sender cell pellet in 20 </a:t>
            </a: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µ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of minimal media containing the appropriate antibiotic and variable concentration of IPTG (inducer) at either 0 mM or 1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mM.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Pipette the concentrated cells onto a 6 mm disc of filter paper and place the disc onto the receiver cell lawn on the agarose plate.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Incubate overnight at 30° C.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visualize fluorescence, place the agarose plates onto a UV transilluminator and image.</a:t>
            </a:r>
          </a:p>
          <a:p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870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43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Protocol Details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8C7A55-8389-C035-3B82-5B1A4F4180FC}"/>
              </a:ext>
            </a:extLst>
          </p:cNvPr>
          <p:cNvSpPr txBox="1"/>
          <p:nvPr/>
        </p:nvSpPr>
        <p:spPr>
          <a:xfrm>
            <a:off x="509666" y="973236"/>
            <a:ext cx="115216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Materials used in protocol: </a:t>
            </a:r>
          </a:p>
          <a:p>
            <a:r>
              <a:rPr lang="en-US" dirty="0" err="1">
                <a:latin typeface="Arial" panose="020B0604020202020204" pitchFamily="34" charset="0"/>
              </a:rPr>
              <a:t>Shewanella</a:t>
            </a:r>
            <a:r>
              <a:rPr lang="en-US" dirty="0">
                <a:latin typeface="Arial" panose="020B0604020202020204" pitchFamily="34" charset="0"/>
              </a:rPr>
              <a:t> Basal Media + 0.05% </a:t>
            </a:r>
            <a:r>
              <a:rPr lang="en-US" dirty="0" err="1">
                <a:latin typeface="Arial" panose="020B0604020202020204" pitchFamily="34" charset="0"/>
              </a:rPr>
              <a:t>cas</a:t>
            </a:r>
            <a:r>
              <a:rPr lang="en-US" dirty="0">
                <a:latin typeface="Arial" panose="020B0604020202020204" pitchFamily="34" charset="0"/>
              </a:rPr>
              <a:t> amino acids (pH 7.2)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</a:rPr>
              <a:t>60% lactate (filter sterilized)</a:t>
            </a:r>
          </a:p>
          <a:p>
            <a:r>
              <a:rPr lang="en-US" dirty="0">
                <a:latin typeface="Arial" panose="020B0604020202020204" pitchFamily="34" charset="0"/>
              </a:rPr>
              <a:t>1 M fumarate (filter sterilized) </a:t>
            </a:r>
          </a:p>
          <a:p>
            <a:r>
              <a:rPr lang="en-US" dirty="0">
                <a:latin typeface="Arial" panose="020B0604020202020204" pitchFamily="34" charset="0"/>
              </a:rPr>
              <a:t>25 mg/mL kanamycin in sterile </a:t>
            </a:r>
            <a:r>
              <a:rPr lang="en-US" dirty="0" err="1">
                <a:latin typeface="Arial" panose="020B0604020202020204" pitchFamily="34" charset="0"/>
              </a:rPr>
              <a:t>milliQ</a:t>
            </a:r>
            <a:r>
              <a:rPr lang="en-US" dirty="0">
                <a:latin typeface="Arial" panose="020B0604020202020204" pitchFamily="34" charset="0"/>
              </a:rPr>
              <a:t> water</a:t>
            </a:r>
          </a:p>
          <a:p>
            <a:r>
              <a:rPr lang="en-US" dirty="0">
                <a:latin typeface="Arial" panose="020B0604020202020204" pitchFamily="34" charset="0"/>
              </a:rPr>
              <a:t>Agarose</a:t>
            </a:r>
          </a:p>
          <a:p>
            <a:r>
              <a:rPr lang="en-US" dirty="0">
                <a:latin typeface="Arial" panose="020B0604020202020204" pitchFamily="34" charset="0"/>
              </a:rPr>
              <a:t>100 mL beaker</a:t>
            </a:r>
          </a:p>
          <a:p>
            <a:r>
              <a:rPr lang="en-US" dirty="0">
                <a:latin typeface="Arial" panose="020B0604020202020204" pitchFamily="34" charset="0"/>
              </a:rPr>
              <a:t>Hot plate </a:t>
            </a:r>
          </a:p>
          <a:p>
            <a:r>
              <a:rPr lang="en-US" dirty="0">
                <a:latin typeface="Arial" panose="020B0604020202020204" pitchFamily="34" charset="0"/>
              </a:rPr>
              <a:t>Stir bar</a:t>
            </a:r>
          </a:p>
          <a:p>
            <a:r>
              <a:rPr lang="en-US" dirty="0">
                <a:latin typeface="Arial" panose="020B0604020202020204" pitchFamily="34" charset="0"/>
              </a:rPr>
              <a:t>1 M IPTG in sterile water</a:t>
            </a:r>
          </a:p>
          <a:p>
            <a:r>
              <a:rPr lang="en-US" dirty="0">
                <a:latin typeface="Arial" panose="020B0604020202020204" pitchFamily="34" charset="0"/>
              </a:rPr>
              <a:t>Filter paper</a:t>
            </a:r>
          </a:p>
          <a:p>
            <a:r>
              <a:rPr lang="en-US" dirty="0">
                <a:latin typeface="Arial" panose="020B0604020202020204" pitchFamily="34" charset="0"/>
              </a:rPr>
              <a:t>Hole punch</a:t>
            </a:r>
          </a:p>
          <a:p>
            <a:r>
              <a:rPr lang="en-US" dirty="0">
                <a:latin typeface="Arial" panose="020B0604020202020204" pitchFamily="34" charset="0"/>
              </a:rPr>
              <a:t>Plate reader for OD</a:t>
            </a:r>
            <a:r>
              <a:rPr lang="en-US" baseline="-25000" dirty="0">
                <a:latin typeface="Arial" panose="020B0604020202020204" pitchFamily="34" charset="0"/>
              </a:rPr>
              <a:t>600</a:t>
            </a:r>
            <a:r>
              <a:rPr lang="en-US" dirty="0">
                <a:latin typeface="Arial" panose="020B0604020202020204" pitchFamily="34" charset="0"/>
              </a:rPr>
              <a:t> and fluorescence measurements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</a:rPr>
              <a:t>Available materials for further experiments: 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</a:rPr>
              <a:t>Purified OC12 in DMF (OC12 is the autoinducer produced by the sender cells, it should induce fluorescence in the receiver cells)</a:t>
            </a:r>
          </a:p>
          <a:p>
            <a:r>
              <a:rPr lang="en-US" dirty="0">
                <a:latin typeface="Arial" panose="020B0604020202020204" pitchFamily="34" charset="0"/>
              </a:rPr>
              <a:t>Nickel resin column and buffers for </a:t>
            </a:r>
            <a:r>
              <a:rPr lang="en-US" dirty="0" err="1">
                <a:latin typeface="Arial" panose="020B0604020202020204" pitchFamily="34" charset="0"/>
              </a:rPr>
              <a:t>HisTag</a:t>
            </a:r>
            <a:r>
              <a:rPr lang="en-US" dirty="0">
                <a:latin typeface="Arial" panose="020B0604020202020204" pitchFamily="34" charset="0"/>
              </a:rPr>
              <a:t> purification</a:t>
            </a:r>
          </a:p>
          <a:p>
            <a:r>
              <a:rPr lang="en-US" dirty="0">
                <a:latin typeface="Arial" panose="020B0604020202020204" pitchFamily="34" charset="0"/>
              </a:rPr>
              <a:t>Sequence alignment tools and plasmid maps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232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Hypothetical Experiment : Test Sender Cells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838200" y="1405682"/>
            <a:ext cx="11353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induce your receiver cells overnight with varying concentrations of </a:t>
            </a:r>
            <a:r>
              <a:rPr lang="en-US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chemically synthesized AHL and measure fluorescence on a plate reader</a:t>
            </a:r>
            <a:endParaRPr lang="en-US" sz="24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LasR</a:t>
            </a:r>
            <a:r>
              <a:rPr lang="en-US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plasmid is functional and fluoresces in response to AHL.</a:t>
            </a:r>
            <a:endParaRPr lang="en-US" sz="24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FEFED-4B69-4B78-7229-CF879E55BD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038" y="3429000"/>
            <a:ext cx="3592900" cy="330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10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Hypothetical Experiment : Test Plates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569626" y="1690688"/>
            <a:ext cx="113925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use remaining 1.5% minimal media agarose plates to streak out the sender and receiver strains, both grow as expected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91AEBB-D3B4-79F9-2852-BDB89A7D0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328" y="3429000"/>
            <a:ext cx="3538179" cy="290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8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Hypothetical Experiment : Purify </a:t>
            </a:r>
            <a:r>
              <a:rPr lang="en-US" sz="3600" dirty="0" err="1"/>
              <a:t>LasI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838200" y="1490629"/>
            <a:ext cx="109590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Since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LasI</a:t>
            </a: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a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HisTag</a:t>
            </a: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you overexpress it and purify it using a Ni-NTA column and see a band of the expected size on an SDS-PAGE gel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9CFCCC-8266-78FE-19F2-FC83D0BD00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65" r="43612"/>
          <a:stretch/>
        </p:blipFill>
        <p:spPr>
          <a:xfrm>
            <a:off x="3351445" y="2690958"/>
            <a:ext cx="3092645" cy="40937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1E38D6-4695-EEAF-F785-FA5B80C74E28}"/>
              </a:ext>
            </a:extLst>
          </p:cNvPr>
          <p:cNvSpPr txBox="1"/>
          <p:nvPr/>
        </p:nvSpPr>
        <p:spPr>
          <a:xfrm>
            <a:off x="7659382" y="3122758"/>
            <a:ext cx="35038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Protein standard ladder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2.Uninduced flow-through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Induced flow-through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Uninduced elution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Induced elution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138876A-F453-D7DC-C44A-5AEECA96ACD8}"/>
              </a:ext>
            </a:extLst>
          </p:cNvPr>
          <p:cNvSpPr/>
          <p:nvPr/>
        </p:nvSpPr>
        <p:spPr>
          <a:xfrm>
            <a:off x="5157757" y="5346557"/>
            <a:ext cx="1168937" cy="8508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89994C-3A85-3F4C-41C4-8C84BF6FD452}"/>
              </a:ext>
            </a:extLst>
          </p:cNvPr>
          <p:cNvSpPr txBox="1"/>
          <p:nvPr/>
        </p:nvSpPr>
        <p:spPr>
          <a:xfrm>
            <a:off x="3655734" y="2735002"/>
            <a:ext cx="577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7F7B58-C8FF-F2D0-F30E-5AB58C3E7EF5}"/>
              </a:ext>
            </a:extLst>
          </p:cNvPr>
          <p:cNvSpPr txBox="1"/>
          <p:nvPr/>
        </p:nvSpPr>
        <p:spPr>
          <a:xfrm>
            <a:off x="4233333" y="2753426"/>
            <a:ext cx="577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B7AD5E-7058-D6E6-0690-11521EE4401D}"/>
              </a:ext>
            </a:extLst>
          </p:cNvPr>
          <p:cNvSpPr txBox="1"/>
          <p:nvPr/>
        </p:nvSpPr>
        <p:spPr>
          <a:xfrm>
            <a:off x="4639822" y="2756517"/>
            <a:ext cx="577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109724-BEC5-74C4-35A7-02730457169D}"/>
              </a:ext>
            </a:extLst>
          </p:cNvPr>
          <p:cNvSpPr txBox="1"/>
          <p:nvPr/>
        </p:nvSpPr>
        <p:spPr>
          <a:xfrm>
            <a:off x="5135467" y="2753426"/>
            <a:ext cx="577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886049-EE20-BA9E-4202-0F33D11E02BC}"/>
              </a:ext>
            </a:extLst>
          </p:cNvPr>
          <p:cNvSpPr txBox="1"/>
          <p:nvPr/>
        </p:nvSpPr>
        <p:spPr>
          <a:xfrm>
            <a:off x="5638419" y="2753426"/>
            <a:ext cx="577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4711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Hypothetical Experiment : Concentrate Sender Cells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689549" y="1536176"/>
            <a:ext cx="108528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Because you anticipate this system may not be as robust, you increase the AHL signal by concentrating sender cells from 1 mL cultures at 0.3, 0.6, and 0.9 OD</a:t>
            </a:r>
            <a:r>
              <a:rPr lang="en-US" sz="24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before inducing to test if more sender cells might lead to a visible fluorescent response</a:t>
            </a:r>
          </a:p>
        </p:txBody>
      </p:sp>
      <p:pic>
        <p:nvPicPr>
          <p:cNvPr id="3" name="Picture 2" descr="A collage of different objects&#10;&#10;Description automatically generated">
            <a:extLst>
              <a:ext uri="{FF2B5EF4-FFF2-40B4-BE49-F238E27FC236}">
                <a16:creationId xmlns:a16="http://schemas.microsoft.com/office/drawing/2014/main" id="{369B601B-CEC5-5E3A-3D7F-20DCEE5ABD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4529" r="47463" b="73346"/>
          <a:stretch/>
        </p:blipFill>
        <p:spPr>
          <a:xfrm>
            <a:off x="1822280" y="3521334"/>
            <a:ext cx="2930789" cy="3079309"/>
          </a:xfrm>
          <a:prstGeom prst="rect">
            <a:avLst/>
          </a:prstGeom>
        </p:spPr>
      </p:pic>
      <p:pic>
        <p:nvPicPr>
          <p:cNvPr id="4" name="Picture 3" descr="A collage of different objects&#10;&#10;Description automatically generated">
            <a:extLst>
              <a:ext uri="{FF2B5EF4-FFF2-40B4-BE49-F238E27FC236}">
                <a16:creationId xmlns:a16="http://schemas.microsoft.com/office/drawing/2014/main" id="{940046EE-E4F1-6019-525E-3CE6F03717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4529" r="47463" b="73346"/>
          <a:stretch/>
        </p:blipFill>
        <p:spPr>
          <a:xfrm>
            <a:off x="4753069" y="3521334"/>
            <a:ext cx="2930789" cy="3079309"/>
          </a:xfrm>
          <a:prstGeom prst="rect">
            <a:avLst/>
          </a:prstGeom>
        </p:spPr>
      </p:pic>
      <p:pic>
        <p:nvPicPr>
          <p:cNvPr id="5" name="Picture 4" descr="A collage of different objects&#10;&#10;Description automatically generated">
            <a:extLst>
              <a:ext uri="{FF2B5EF4-FFF2-40B4-BE49-F238E27FC236}">
                <a16:creationId xmlns:a16="http://schemas.microsoft.com/office/drawing/2014/main" id="{03560A4C-C44F-605E-930D-732CB8C57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4529" r="47463" b="73346"/>
          <a:stretch/>
        </p:blipFill>
        <p:spPr>
          <a:xfrm>
            <a:off x="7683858" y="3505318"/>
            <a:ext cx="2930789" cy="30793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5F5556-6A55-549E-CB1E-B3E59866C622}"/>
              </a:ext>
            </a:extLst>
          </p:cNvPr>
          <p:cNvSpPr txBox="1"/>
          <p:nvPr/>
        </p:nvSpPr>
        <p:spPr>
          <a:xfrm>
            <a:off x="1207888" y="3429001"/>
            <a:ext cx="9406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0.3 OD</a:t>
            </a:r>
            <a:r>
              <a:rPr lang="en-US" sz="18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2E7EA-DE8E-1B5B-0A7B-2F9607DCCCD3}"/>
              </a:ext>
            </a:extLst>
          </p:cNvPr>
          <p:cNvSpPr txBox="1"/>
          <p:nvPr/>
        </p:nvSpPr>
        <p:spPr>
          <a:xfrm>
            <a:off x="4445872" y="3374636"/>
            <a:ext cx="9406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0.6 OD</a:t>
            </a:r>
            <a:r>
              <a:rPr lang="en-US" sz="18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9A7FE2-DB09-38BF-1397-B8A2A46B2084}"/>
              </a:ext>
            </a:extLst>
          </p:cNvPr>
          <p:cNvSpPr txBox="1"/>
          <p:nvPr/>
        </p:nvSpPr>
        <p:spPr>
          <a:xfrm>
            <a:off x="7196012" y="3402069"/>
            <a:ext cx="9406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0.9 OD</a:t>
            </a:r>
            <a:r>
              <a:rPr lang="en-US" sz="1800" kern="1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1612240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9618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Answer: Sequence alignment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1392619" y="1355247"/>
            <a:ext cx="94067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 random mismatch introduced during PCR amplification results in the mutation L72F. </a:t>
            </a: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AFA8CB-CFCC-1417-0F7A-E353CAD054FC}"/>
              </a:ext>
            </a:extLst>
          </p:cNvPr>
          <p:cNvSpPr txBox="1"/>
          <p:nvPr/>
        </p:nvSpPr>
        <p:spPr>
          <a:xfrm>
            <a:off x="1392619" y="2357644"/>
            <a:ext cx="9873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This was discovered by performing pairwise sequence alignment of the </a:t>
            </a:r>
            <a:r>
              <a:rPr lang="en-US" sz="1800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Addgene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plasmid sequence and the final plasmid sequencing result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BDDBC3-60E4-B3AF-9576-051973EFD4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06" t="-1" b="-15664"/>
          <a:stretch/>
        </p:blipFill>
        <p:spPr>
          <a:xfrm>
            <a:off x="1160583" y="3969836"/>
            <a:ext cx="3174527" cy="6463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7AF238-4D47-F0B3-2588-F529FB164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387" y="3574670"/>
            <a:ext cx="5765800" cy="12319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83AE984-6647-243E-10EB-E1246D71DFAE}"/>
              </a:ext>
            </a:extLst>
          </p:cNvPr>
          <p:cNvSpPr/>
          <p:nvPr/>
        </p:nvSpPr>
        <p:spPr>
          <a:xfrm>
            <a:off x="5802921" y="3969836"/>
            <a:ext cx="269631" cy="8733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B6240D-91AB-F788-EBE6-F3EA485E4BDA}"/>
              </a:ext>
            </a:extLst>
          </p:cNvPr>
          <p:cNvSpPr/>
          <p:nvPr/>
        </p:nvSpPr>
        <p:spPr>
          <a:xfrm>
            <a:off x="1652954" y="3872625"/>
            <a:ext cx="222738" cy="84075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DF746-5689-86A8-E8A6-A0AF18CCA79B}"/>
              </a:ext>
            </a:extLst>
          </p:cNvPr>
          <p:cNvSpPr txBox="1"/>
          <p:nvPr/>
        </p:nvSpPr>
        <p:spPr>
          <a:xfrm>
            <a:off x="1059773" y="4811538"/>
            <a:ext cx="3275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Correct AA sequence (</a:t>
            </a:r>
            <a:r>
              <a:rPr lang="en-US" sz="1800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Uniprot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)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295927-098E-0EC9-0B5F-09AA8C4F1AD7}"/>
              </a:ext>
            </a:extLst>
          </p:cNvPr>
          <p:cNvSpPr txBox="1"/>
          <p:nvPr/>
        </p:nvSpPr>
        <p:spPr>
          <a:xfrm>
            <a:off x="8293384" y="4722168"/>
            <a:ext cx="3275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Translation of plasmid sequence (</a:t>
            </a:r>
            <a:r>
              <a:rPr lang="en-US" sz="1800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Benchling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)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912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9618"/>
            <a:ext cx="10515600" cy="1325563"/>
          </a:xfrm>
        </p:spPr>
        <p:txBody>
          <a:bodyPr/>
          <a:lstStyle/>
          <a:p>
            <a:r>
              <a:rPr lang="en-US" dirty="0"/>
              <a:t>Answer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1392619" y="1193765"/>
            <a:ext cx="94067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mutation creates a pi-cation interaction between the errant negatively charged phenylalanine and a nearby positively charged alanine that is critical in a coordination system required for AHL synthesis.</a:t>
            </a:r>
            <a:r>
              <a:rPr lang="en-US" dirty="0">
                <a:effectLst/>
                <a:latin typeface="Arial" panose="020B0604020202020204" pitchFamily="34" charset="0"/>
              </a:rPr>
              <a:t> 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AFA8CB-CFCC-1417-0F7A-E353CAD054FC}"/>
              </a:ext>
            </a:extLst>
          </p:cNvPr>
          <p:cNvSpPr txBox="1"/>
          <p:nvPr/>
        </p:nvSpPr>
        <p:spPr>
          <a:xfrm>
            <a:off x="1392619" y="2153673"/>
            <a:ext cx="9873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ChimeraX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Blender were used to visualize the mutation. A simple point mutation fixing the phenylalanine back to a neutral leucine recovers the function of the protein. </a:t>
            </a:r>
          </a:p>
        </p:txBody>
      </p:sp>
      <p:pic>
        <p:nvPicPr>
          <p:cNvPr id="5" name="Main graphic">
            <a:extLst>
              <a:ext uri="{FF2B5EF4-FFF2-40B4-BE49-F238E27FC236}">
                <a16:creationId xmlns:a16="http://schemas.microsoft.com/office/drawing/2014/main" id="{42BD5DD7-98F4-C1CB-8726-B4903CBC328E}"/>
              </a:ext>
            </a:extLst>
          </p:cNvPr>
          <p:cNvPicPr/>
          <p:nvPr/>
        </p:nvPicPr>
        <p:blipFill rotWithShape="1">
          <a:blip r:embed="rId2"/>
          <a:srcRect l="54271" t="27426" b="38859"/>
          <a:stretch/>
        </p:blipFill>
        <p:spPr>
          <a:xfrm>
            <a:off x="3719608" y="3243943"/>
            <a:ext cx="4052792" cy="3448223"/>
          </a:xfrm>
          <a:prstGeom prst="rect">
            <a:avLst/>
          </a:prstGeom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1BB19-ACA4-10FF-EC01-19F2F8D199C1}"/>
              </a:ext>
            </a:extLst>
          </p:cNvPr>
          <p:cNvSpPr txBox="1"/>
          <p:nvPr/>
        </p:nvSpPr>
        <p:spPr>
          <a:xfrm>
            <a:off x="527538" y="4106581"/>
            <a:ext cx="30831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”most of the residues involved in this cluster, Arg23, Asp42, Asp44, Asp47, Arg70, Glu101, Ser103 and Arg104, are essential for AHL synthesis”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6E589E-BD8D-896F-5697-6CF2191D655B}"/>
              </a:ext>
            </a:extLst>
          </p:cNvPr>
          <p:cNvSpPr txBox="1"/>
          <p:nvPr/>
        </p:nvSpPr>
        <p:spPr>
          <a:xfrm>
            <a:off x="7928910" y="650750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Gould et al., Molecular Microbiology (2004)</a:t>
            </a:r>
          </a:p>
        </p:txBody>
      </p:sp>
    </p:spTree>
    <p:extLst>
      <p:ext uri="{BB962C8B-B14F-4D97-AF65-F5344CB8AC3E}">
        <p14:creationId xmlns:p14="http://schemas.microsoft.com/office/powerpoint/2010/main" val="2262591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9618"/>
            <a:ext cx="10515600" cy="1325563"/>
          </a:xfrm>
        </p:spPr>
        <p:txBody>
          <a:bodyPr/>
          <a:lstStyle/>
          <a:p>
            <a:r>
              <a:rPr lang="en-US" dirty="0"/>
              <a:t>Answer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1392619" y="1193765"/>
            <a:ext cx="94067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mutation creates a pi-cation interaction between the errant negatively charged phenylalanine and a nearby positively charged alanine that is critical in a coordination system required for AHL synthesis.</a:t>
            </a:r>
            <a:r>
              <a:rPr lang="en-US" dirty="0">
                <a:effectLst/>
                <a:latin typeface="Arial" panose="020B0604020202020204" pitchFamily="34" charset="0"/>
              </a:rPr>
              <a:t> 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AFA8CB-CFCC-1417-0F7A-E353CAD054FC}"/>
              </a:ext>
            </a:extLst>
          </p:cNvPr>
          <p:cNvSpPr txBox="1"/>
          <p:nvPr/>
        </p:nvSpPr>
        <p:spPr>
          <a:xfrm>
            <a:off x="1392619" y="2153673"/>
            <a:ext cx="9873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simple point mutation fixing the phenylalanine back to a neutral leucine recovers the function of the protein. </a:t>
            </a:r>
          </a:p>
        </p:txBody>
      </p:sp>
      <p:pic>
        <p:nvPicPr>
          <p:cNvPr id="6" name="Picture 5" descr="A close up of a model&#10;&#10;Description automatically generated">
            <a:extLst>
              <a:ext uri="{FF2B5EF4-FFF2-40B4-BE49-F238E27FC236}">
                <a16:creationId xmlns:a16="http://schemas.microsoft.com/office/drawing/2014/main" id="{B0DF6424-DF22-C38E-69AC-971162056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440" y="3202984"/>
            <a:ext cx="6046684" cy="34012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FB2BCE-55DE-019F-6255-44A3B6517CD9}"/>
              </a:ext>
            </a:extLst>
          </p:cNvPr>
          <p:cNvSpPr txBox="1"/>
          <p:nvPr/>
        </p:nvSpPr>
        <p:spPr>
          <a:xfrm>
            <a:off x="7046782" y="5819779"/>
            <a:ext cx="3083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Arg70 (+)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C9589D-9D6A-A5E8-D631-464C2DD067A9}"/>
              </a:ext>
            </a:extLst>
          </p:cNvPr>
          <p:cNvSpPr txBox="1"/>
          <p:nvPr/>
        </p:nvSpPr>
        <p:spPr>
          <a:xfrm>
            <a:off x="7584831" y="3606672"/>
            <a:ext cx="3083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Phe72 (-)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9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74E40-4380-F882-82CD-CD1E89E24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 Pseudomonas aeruginosa, the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LasIR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quorum sensing system allows for collective gene expression in bacterial communities.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protein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LasI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synthesizes an autoinducer, a diffusible acyl-homoserine lactone (AHL), and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LasR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acts a transcriptional activator upon binding to the AHL.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At low cell density, the AHL signal is present at basal levels in the environment, but as population size grows, AHL becomes more abundant and reaches a threshold concentration leading to gene expression driven by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LuxR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/AHL complex.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7141D-F383-B9A5-2D56-AD46AFDEB3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1" b="5811"/>
          <a:stretch/>
        </p:blipFill>
        <p:spPr>
          <a:xfrm>
            <a:off x="5010668" y="4464496"/>
            <a:ext cx="6782607" cy="20283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84C348-95D6-DB4F-B116-919268B7F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96" y="4183490"/>
            <a:ext cx="4047380" cy="265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72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Scenario: Quorum Sensing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74E40-4380-F882-82CD-CD1E89E24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You are a researcher interested in confirming the successful recombinant expression of the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LasIR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system in E. coli DH5⍺</a:t>
            </a:r>
            <a:r>
              <a:rPr lang="en-US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driven by newly 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designed and constructed inducible plasmids. </a:t>
            </a:r>
          </a:p>
          <a:p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You have successfully performed this assay multiple times with a homologous quorum sensing system, so you expect similar results. From your literature searches, however, you are aware that this </a:t>
            </a:r>
            <a:r>
              <a:rPr lang="en-US" sz="18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LasIR</a:t>
            </a:r>
            <a:r>
              <a:rPr lang="en-US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system is not as robust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833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Experimental Setup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7573B8-2C77-0BB0-8FA3-861767C255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67" t="4529" r="47463" b="73346"/>
          <a:stretch/>
        </p:blipFill>
        <p:spPr>
          <a:xfrm>
            <a:off x="4919028" y="2638345"/>
            <a:ext cx="2353943" cy="2473252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0FFE235-78B5-6D0F-051D-D7766B1177FE}"/>
              </a:ext>
            </a:extLst>
          </p:cNvPr>
          <p:cNvCxnSpPr>
            <a:cxnSpLocks/>
          </p:cNvCxnSpPr>
          <p:nvPr/>
        </p:nvCxnSpPr>
        <p:spPr>
          <a:xfrm>
            <a:off x="5224474" y="2352074"/>
            <a:ext cx="635620" cy="118202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2914FC2-0376-06F5-01AE-FB7844B6898A}"/>
              </a:ext>
            </a:extLst>
          </p:cNvPr>
          <p:cNvSpPr/>
          <p:nvPr/>
        </p:nvSpPr>
        <p:spPr>
          <a:xfrm>
            <a:off x="2782761" y="1542063"/>
            <a:ext cx="2441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Concentrated Induced Sender Cells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8EE591-16D7-0012-976A-EA925EF5BDD7}"/>
              </a:ext>
            </a:extLst>
          </p:cNvPr>
          <p:cNvSpPr/>
          <p:nvPr/>
        </p:nvSpPr>
        <p:spPr>
          <a:xfrm>
            <a:off x="4053488" y="5111597"/>
            <a:ext cx="40850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Minimal Media Agarose Plate</a:t>
            </a:r>
          </a:p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+</a:t>
            </a:r>
          </a:p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Receiver Cells  Embedded in Top Agar</a:t>
            </a:r>
          </a:p>
          <a:p>
            <a:pPr algn="ctr"/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70F36E-2FCF-5FD4-CD5E-B8CCFDC1671D}"/>
              </a:ext>
            </a:extLst>
          </p:cNvPr>
          <p:cNvSpPr txBox="1"/>
          <p:nvPr/>
        </p:nvSpPr>
        <p:spPr>
          <a:xfrm>
            <a:off x="5948855" y="1294880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 assay is successful, a “halo” of fluorescence should be observable around the “sender” cell population, confirming that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LasI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been expressed and functions correctly in </a:t>
            </a:r>
            <a:r>
              <a:rPr lang="en-US" sz="1800" i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E.coli 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an AHL synthase.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557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Experimental Setup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70F36E-2FCF-5FD4-CD5E-B8CCFDC1671D}"/>
              </a:ext>
            </a:extLst>
          </p:cNvPr>
          <p:cNvSpPr txBox="1"/>
          <p:nvPr/>
        </p:nvSpPr>
        <p:spPr>
          <a:xfrm>
            <a:off x="5248162" y="341244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 assay is successful, a “halo” of fluorescence should be observable around the “sender” cell population, confirming that </a:t>
            </a:r>
            <a:r>
              <a:rPr lang="en-US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LasI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been expressed and functions correctly in </a:t>
            </a:r>
            <a:r>
              <a:rPr lang="en-US" sz="1800" i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E.coli 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an AHL synthase.</a:t>
            </a:r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986AA9-E719-D5D8-4828-3E9C3E9B02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62" t="9751" r="30167" b="17061"/>
          <a:stretch/>
        </p:blipFill>
        <p:spPr>
          <a:xfrm>
            <a:off x="1009789" y="1903327"/>
            <a:ext cx="3052238" cy="31998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67F6C2-7DCE-5912-0DED-5D18314D29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192" t="22535" r="27226" b="67680"/>
          <a:stretch/>
        </p:blipFill>
        <p:spPr>
          <a:xfrm>
            <a:off x="4612542" y="1388272"/>
            <a:ext cx="635620" cy="6077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3205849-E14B-F422-5491-CFC185F5A5DC}"/>
              </a:ext>
            </a:extLst>
          </p:cNvPr>
          <p:cNvSpPr/>
          <p:nvPr/>
        </p:nvSpPr>
        <p:spPr>
          <a:xfrm>
            <a:off x="4875143" y="1408944"/>
            <a:ext cx="24417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AHL made by sender cells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D46BC7-7211-45D3-3ED1-D897F36B65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983" t="34553" r="27435" b="55662"/>
          <a:stretch/>
        </p:blipFill>
        <p:spPr>
          <a:xfrm>
            <a:off x="4612542" y="2168970"/>
            <a:ext cx="635620" cy="60772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72D7D05-6B3F-0461-DF35-28321251DA47}"/>
              </a:ext>
            </a:extLst>
          </p:cNvPr>
          <p:cNvSpPr/>
          <p:nvPr/>
        </p:nvSpPr>
        <p:spPr>
          <a:xfrm>
            <a:off x="4792324" y="2137502"/>
            <a:ext cx="24417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GFP made by receiver cells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0E9AB5-A30D-A967-20C7-F9E78AF3EAC8}"/>
              </a:ext>
            </a:extLst>
          </p:cNvPr>
          <p:cNvSpPr/>
          <p:nvPr/>
        </p:nvSpPr>
        <p:spPr>
          <a:xfrm>
            <a:off x="593768" y="5211569"/>
            <a:ext cx="38536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Gene Expression</a:t>
            </a:r>
          </a:p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within AHL Gradient</a:t>
            </a:r>
          </a:p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(~18 hours)</a:t>
            </a:r>
          </a:p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*simulated</a:t>
            </a:r>
          </a:p>
        </p:txBody>
      </p:sp>
    </p:spTree>
    <p:extLst>
      <p:ext uri="{BB962C8B-B14F-4D97-AF65-F5344CB8AC3E}">
        <p14:creationId xmlns:p14="http://schemas.microsoft.com/office/powerpoint/2010/main" val="3678201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Results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D1476F2-12E4-0D6E-AD05-C59AEBF5AA64}"/>
              </a:ext>
            </a:extLst>
          </p:cNvPr>
          <p:cNvSpPr txBox="1"/>
          <p:nvPr/>
        </p:nvSpPr>
        <p:spPr>
          <a:xfrm>
            <a:off x="577762" y="5001036"/>
            <a:ext cx="3552804" cy="5892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Expected “receiver”  fluorescence expression pattern from induced “sender” cells using a homologous quorum sensing system</a:t>
            </a:r>
            <a:endParaRPr lang="en-US" sz="24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14114C76-6B0F-D851-A3DC-5D1EAF4BD55F}"/>
              </a:ext>
            </a:extLst>
          </p:cNvPr>
          <p:cNvSpPr txBox="1"/>
          <p:nvPr/>
        </p:nvSpPr>
        <p:spPr>
          <a:xfrm>
            <a:off x="4866314" y="5232075"/>
            <a:ext cx="6624408" cy="4267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LasIR</a:t>
            </a: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experiment results. Left plate has uninduced “sender” cells and right plate has fully induced “sender” cells. None show the expected fluorescence.</a:t>
            </a:r>
            <a:endParaRPr lang="en-US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green circle with a white circle&#10;&#10;Description automatically generated">
            <a:extLst>
              <a:ext uri="{FF2B5EF4-FFF2-40B4-BE49-F238E27FC236}">
                <a16:creationId xmlns:a16="http://schemas.microsoft.com/office/drawing/2014/main" id="{A0B081DD-F95D-F3E5-2CA4-C7C75AF9DE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5" r="4356"/>
          <a:stretch/>
        </p:blipFill>
        <p:spPr bwMode="auto">
          <a:xfrm>
            <a:off x="715981" y="1856964"/>
            <a:ext cx="3170149" cy="30793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collage of different objects&#10;&#10;Description automatically generated">
            <a:extLst>
              <a:ext uri="{FF2B5EF4-FFF2-40B4-BE49-F238E27FC236}">
                <a16:creationId xmlns:a16="http://schemas.microsoft.com/office/drawing/2014/main" id="{F82673DA-F933-AD4E-9D3A-A035B40D10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4529" r="47463" b="73346"/>
          <a:stretch/>
        </p:blipFill>
        <p:spPr>
          <a:xfrm>
            <a:off x="5247729" y="1921727"/>
            <a:ext cx="2930789" cy="3079309"/>
          </a:xfrm>
          <a:prstGeom prst="rect">
            <a:avLst/>
          </a:prstGeom>
        </p:spPr>
      </p:pic>
      <p:pic>
        <p:nvPicPr>
          <p:cNvPr id="9" name="Picture 8" descr="A collage of different objects&#10;&#10;Description automatically generated">
            <a:extLst>
              <a:ext uri="{FF2B5EF4-FFF2-40B4-BE49-F238E27FC236}">
                <a16:creationId xmlns:a16="http://schemas.microsoft.com/office/drawing/2014/main" id="{F82673DA-F933-AD4E-9D3A-A035B40D10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4529" r="47463" b="73346"/>
          <a:stretch/>
        </p:blipFill>
        <p:spPr>
          <a:xfrm>
            <a:off x="8178518" y="1921727"/>
            <a:ext cx="2930789" cy="307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26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2C39E-E39B-52E4-950D-806320633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Troubleshoot the lack of fluorescence in the new quorum sensing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B97F4-67AD-92E2-A806-6D7CD60FD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6667" y="2513385"/>
            <a:ext cx="8289909" cy="3792071"/>
          </a:xfrm>
        </p:spPr>
        <p:txBody>
          <a:bodyPr anchor="ctr">
            <a:normAutofit fontScale="925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dirty="0"/>
              <a:t>Reach consensus and propose 3 experiments</a:t>
            </a:r>
          </a:p>
          <a:p>
            <a:pPr>
              <a:lnSpc>
                <a:spcPct val="160000"/>
              </a:lnSpc>
            </a:pPr>
            <a:r>
              <a:rPr lang="en-US" dirty="0"/>
              <a:t>Ask details of experimental set up</a:t>
            </a:r>
          </a:p>
          <a:p>
            <a:pPr>
              <a:lnSpc>
                <a:spcPct val="160000"/>
              </a:lnSpc>
            </a:pPr>
            <a:r>
              <a:rPr lang="en-US" dirty="0"/>
              <a:t>Obtain information about other experiments in the lab</a:t>
            </a:r>
          </a:p>
          <a:p>
            <a:pPr>
              <a:lnSpc>
                <a:spcPct val="160000"/>
              </a:lnSpc>
            </a:pPr>
            <a:r>
              <a:rPr lang="en-US" dirty="0"/>
              <a:t>Consult references and read literature</a:t>
            </a:r>
          </a:p>
          <a:p>
            <a:pPr>
              <a:lnSpc>
                <a:spcPct val="160000"/>
              </a:lnSpc>
            </a:pPr>
            <a:r>
              <a:rPr lang="en-US" dirty="0"/>
              <a:t>Use laptops, books, notebooks</a:t>
            </a:r>
          </a:p>
          <a:p>
            <a:pPr marL="0" indent="0">
              <a:lnSpc>
                <a:spcPct val="160000"/>
              </a:lnSpc>
              <a:buNone/>
            </a:pPr>
            <a:endParaRPr lang="en-US" dirty="0"/>
          </a:p>
          <a:p>
            <a:pPr>
              <a:lnSpc>
                <a:spcPct val="160000"/>
              </a:lnSpc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7650B9-5693-C771-6A27-2A7C2F6EE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424" y="2065991"/>
            <a:ext cx="1223682" cy="358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13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Cloning Details: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A3DED-7226-DAF2-EAE8-0E6324BDB645}"/>
              </a:ext>
            </a:extLst>
          </p:cNvPr>
          <p:cNvSpPr txBox="1"/>
          <p:nvPr/>
        </p:nvSpPr>
        <p:spPr>
          <a:xfrm>
            <a:off x="1018044" y="1595021"/>
            <a:ext cx="1015591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After sequence verification, the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LasI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sequence was amplified from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Addgene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plasmid pLux76-LasI</a:t>
            </a:r>
            <a:r>
              <a:rPr lang="en-US" sz="2400" kern="100" baseline="30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 A C-terminal 10x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HisTag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was added and the modified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LasI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was cloned into an IPTG-inducible vector.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After sequence verification, the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LasR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protein and promoter sequences were amplified from the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Addgene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plasmid Bsrs078-LasR</a:t>
            </a:r>
            <a:r>
              <a:rPr lang="en-US" sz="2400" kern="100" baseline="30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6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cloned into a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gfp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-containing vector.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Sequence verification was performed using whole-plasmid nanopore sequencing and the </a:t>
            </a: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pLannotate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tool to confirm plasmid size and annotate expected components.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pLannotate</a:t>
            </a:r>
            <a:r>
              <a:rPr lang="en-US" sz="2400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showed plasmids of the expected size. 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27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E233-035C-A925-C646-271569B0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Cloning Details: Auto-Annotated Whole Plasmid Sequencing Results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FCCDD1F-EAC2-568B-70E7-FC741C8ED42B}"/>
              </a:ext>
            </a:extLst>
          </p:cNvPr>
          <p:cNvGrpSpPr/>
          <p:nvPr/>
        </p:nvGrpSpPr>
        <p:grpSpPr>
          <a:xfrm>
            <a:off x="350639" y="1690688"/>
            <a:ext cx="6096000" cy="4873326"/>
            <a:chOff x="6300335" y="1875054"/>
            <a:chExt cx="6096000" cy="48733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5FCD605-AD1E-8F98-8387-6C7EEDE1A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00335" y="1875054"/>
              <a:ext cx="5053465" cy="394999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F8E8879-88EF-0FAD-208A-F42EAE9541EF}"/>
                </a:ext>
              </a:extLst>
            </p:cNvPr>
            <p:cNvSpPr txBox="1"/>
            <p:nvPr/>
          </p:nvSpPr>
          <p:spPr>
            <a:xfrm>
              <a:off x="6300335" y="5825050"/>
              <a:ext cx="60960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kern="1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Sender plasmid </a:t>
              </a:r>
            </a:p>
            <a:p>
              <a:r>
                <a:rPr lang="en-US" sz="1800" kern="1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Addition of IPTG leads to expression of </a:t>
              </a:r>
              <a:r>
                <a:rPr lang="en-US" sz="1800" kern="100" dirty="0" err="1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LasI</a:t>
              </a:r>
              <a:r>
                <a:rPr lang="en-US" sz="1800" kern="1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which synthesizes </a:t>
              </a:r>
              <a:r>
                <a:rPr lang="en-US" kern="1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OC12</a:t>
              </a:r>
              <a:endPara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5BC170C-FF52-64B5-ABA9-E95E4D6FFB68}"/>
              </a:ext>
            </a:extLst>
          </p:cNvPr>
          <p:cNvGrpSpPr/>
          <p:nvPr/>
        </p:nvGrpSpPr>
        <p:grpSpPr>
          <a:xfrm>
            <a:off x="6349103" y="1593152"/>
            <a:ext cx="6154086" cy="4780693"/>
            <a:chOff x="359609" y="1690688"/>
            <a:chExt cx="6154086" cy="47806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519CF3-3BB8-E3CA-9C98-9E836D78F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58"/>
            <a:stretch/>
          </p:blipFill>
          <p:spPr>
            <a:xfrm>
              <a:off x="359609" y="1690688"/>
              <a:ext cx="5577895" cy="431872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5CB8B2D-D889-C29A-9EA6-FA9C8518C81A}"/>
                </a:ext>
              </a:extLst>
            </p:cNvPr>
            <p:cNvSpPr txBox="1"/>
            <p:nvPr/>
          </p:nvSpPr>
          <p:spPr>
            <a:xfrm>
              <a:off x="417695" y="5825050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kern="1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Receiver plasmid</a:t>
              </a:r>
              <a:endParaRPr lang="en-US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r>
                <a:rPr lang="en-US" sz="1800" kern="1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Addition of OC12 leads to expression of </a:t>
              </a:r>
              <a:r>
                <a:rPr lang="en-US" sz="1800" i="1" kern="100" dirty="0" err="1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gfp</a:t>
              </a:r>
              <a:endParaRPr lang="en-US" sz="1800" i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594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1287</Words>
  <Application>Microsoft Macintosh PowerPoint</Application>
  <PresentationFormat>Widescreen</PresentationFormat>
  <Paragraphs>114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Pipettes and Problem Solving</vt:lpstr>
      <vt:lpstr>Background</vt:lpstr>
      <vt:lpstr>Scenario: Quorum Sensing Questions</vt:lpstr>
      <vt:lpstr>Experimental Setup</vt:lpstr>
      <vt:lpstr>Experimental Setup</vt:lpstr>
      <vt:lpstr>Results</vt:lpstr>
      <vt:lpstr>Troubleshoot the lack of fluorescence in the new quorum sensing system</vt:lpstr>
      <vt:lpstr>Cloning Details: </vt:lpstr>
      <vt:lpstr>Cloning Details: Auto-Annotated Whole Plasmid Sequencing Results </vt:lpstr>
      <vt:lpstr>Detailed Protocol</vt:lpstr>
      <vt:lpstr>Protocol Details</vt:lpstr>
      <vt:lpstr>Hypothetical Experiment : Test Sender Cells</vt:lpstr>
      <vt:lpstr>Hypothetical Experiment : Test Plates</vt:lpstr>
      <vt:lpstr>Hypothetical Experiment : Purify LasI</vt:lpstr>
      <vt:lpstr>Hypothetical Experiment : Concentrate Sender Cells</vt:lpstr>
      <vt:lpstr>Answer: Sequence alignment</vt:lpstr>
      <vt:lpstr>Answer</vt:lpstr>
      <vt:lpstr>Answer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Pipettes and Problem Solving</dc:title>
  <dc:creator>Ismar Miniel</dc:creator>
  <cp:lastModifiedBy>Partipilo, Gina</cp:lastModifiedBy>
  <cp:revision>11</cp:revision>
  <dcterms:created xsi:type="dcterms:W3CDTF">2024-04-25T23:07:49Z</dcterms:created>
  <dcterms:modified xsi:type="dcterms:W3CDTF">2024-06-15T20:23:03Z</dcterms:modified>
</cp:coreProperties>
</file>